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67" r:id="rId8"/>
    <p:sldId id="269" r:id="rId9"/>
    <p:sldId id="282" r:id="rId10"/>
    <p:sldId id="270" r:id="rId11"/>
    <p:sldId id="271" r:id="rId12"/>
    <p:sldId id="287" r:id="rId13"/>
    <p:sldId id="272" r:id="rId14"/>
    <p:sldId id="263" r:id="rId15"/>
    <p:sldId id="264" r:id="rId16"/>
    <p:sldId id="265" r:id="rId17"/>
    <p:sldId id="281" r:id="rId18"/>
    <p:sldId id="273" r:id="rId19"/>
    <p:sldId id="266" r:id="rId20"/>
    <p:sldId id="274" r:id="rId21"/>
    <p:sldId id="275" r:id="rId22"/>
    <p:sldId id="276" r:id="rId23"/>
    <p:sldId id="277" r:id="rId24"/>
    <p:sldId id="279" r:id="rId25"/>
    <p:sldId id="280" r:id="rId26"/>
    <p:sldId id="291" r:id="rId27"/>
    <p:sldId id="278" r:id="rId28"/>
    <p:sldId id="295" r:id="rId29"/>
    <p:sldId id="283" r:id="rId30"/>
    <p:sldId id="290" r:id="rId31"/>
    <p:sldId id="284" r:id="rId32"/>
    <p:sldId id="288" r:id="rId33"/>
    <p:sldId id="285" r:id="rId34"/>
    <p:sldId id="289" r:id="rId35"/>
    <p:sldId id="28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9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4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88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3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55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4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5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1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3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7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6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0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ADC0-001D-4734-A09D-98B51E588386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2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lassification_of_obesity#cite_note-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041935"/>
            <a:ext cx="8915399" cy="226278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Physical examination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General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703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6. Age-adjusted mean waist circumference among adults in the National Health and Nutrition Examination Survey 1999-201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4" y="1923221"/>
            <a:ext cx="11608908" cy="39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1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waist-hip ratio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or </a:t>
            </a:r>
            <a:r>
              <a:rPr lang="en-US" b="1" dirty="0"/>
              <a:t>waist-to-hip ratio</a:t>
            </a:r>
            <a:r>
              <a:rPr lang="en-US" dirty="0"/>
              <a:t> (</a:t>
            </a:r>
            <a:r>
              <a:rPr lang="en-US" b="1" dirty="0"/>
              <a:t>WHR</a:t>
            </a:r>
            <a:r>
              <a:rPr lang="en-US" dirty="0"/>
              <a:t>) </a:t>
            </a:r>
            <a:endParaRPr lang="ru-RU" dirty="0"/>
          </a:p>
        </p:txBody>
      </p:sp>
      <p:pic>
        <p:nvPicPr>
          <p:cNvPr id="7170" name="Picture 2" descr="Картинки по запросу waist-hip rat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774" y="1737347"/>
            <a:ext cx="8070574" cy="48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8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73" y="174257"/>
            <a:ext cx="2920164" cy="6505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58" y="174257"/>
            <a:ext cx="2100664" cy="6539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7491" y="1116531"/>
            <a:ext cx="2473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scan of one woman </a:t>
            </a:r>
            <a:endParaRPr lang="ru-RU" dirty="0"/>
          </a:p>
          <a:p>
            <a:endParaRPr lang="ru-RU" dirty="0"/>
          </a:p>
          <a:p>
            <a:r>
              <a:rPr lang="en-US" dirty="0"/>
              <a:t>113 kg and 55 kg. </a:t>
            </a:r>
            <a:endParaRPr lang="ru-RU" dirty="0"/>
          </a:p>
          <a:p>
            <a:endParaRPr lang="ru-RU" dirty="0"/>
          </a:p>
          <a:p>
            <a:r>
              <a:rPr lang="en-US" dirty="0"/>
              <a:t>Pay attention to the heart, liver, stomach, intestines, joints, 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9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loss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565" y="1566672"/>
            <a:ext cx="4313864" cy="3777622"/>
          </a:xfrm>
        </p:spPr>
        <p:txBody>
          <a:bodyPr/>
          <a:lstStyle/>
          <a:p>
            <a:r>
              <a:rPr lang="en-US" dirty="0"/>
              <a:t>Cachexia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weight l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weight lo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Картинки по запросу cachex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60" y="1664997"/>
            <a:ext cx="6358270" cy="42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88" y="2525977"/>
            <a:ext cx="3418149" cy="22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Face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733" y="1759226"/>
            <a:ext cx="6557902" cy="4343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Form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Shape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Appearance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Character</a:t>
            </a:r>
            <a:endParaRPr lang="ru-RU" sz="36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Face expression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Agitation</a:t>
            </a:r>
          </a:p>
          <a:p>
            <a:endParaRPr lang="en-US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1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Diagnostic faces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Acromegalic</a:t>
            </a:r>
            <a:endParaRPr lang="en-US" sz="2400" dirty="0"/>
          </a:p>
          <a:p>
            <a:r>
              <a:rPr lang="en-US" sz="2400" dirty="0"/>
              <a:t>Cushing’s syndrome</a:t>
            </a:r>
          </a:p>
          <a:p>
            <a:r>
              <a:rPr lang="en-US" sz="2400" dirty="0"/>
              <a:t>Down’ s</a:t>
            </a:r>
          </a:p>
          <a:p>
            <a:r>
              <a:rPr lang="en-US" sz="2400" dirty="0" err="1"/>
              <a:t>Mixoedema</a:t>
            </a:r>
            <a:endParaRPr lang="en-US" sz="2400" dirty="0"/>
          </a:p>
          <a:p>
            <a:r>
              <a:rPr lang="en-US" sz="2400" dirty="0"/>
              <a:t>Facies </a:t>
            </a:r>
            <a:r>
              <a:rPr lang="en-US" sz="2400" dirty="0" err="1"/>
              <a:t>Basedovica</a:t>
            </a:r>
            <a:endParaRPr lang="en-US" sz="2400" dirty="0"/>
          </a:p>
          <a:p>
            <a:r>
              <a:rPr lang="en-US" sz="2400" dirty="0" err="1"/>
              <a:t>Risus</a:t>
            </a:r>
            <a:r>
              <a:rPr lang="en-US" sz="2400" dirty="0"/>
              <a:t> </a:t>
            </a:r>
            <a:r>
              <a:rPr lang="en-US" sz="2400" dirty="0" err="1"/>
              <a:t>sardinicus</a:t>
            </a:r>
            <a:endParaRPr lang="en-US" sz="2400" dirty="0"/>
          </a:p>
          <a:p>
            <a:r>
              <a:rPr lang="en-US" sz="2400" dirty="0"/>
              <a:t>Hippocratic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Cyanosis</a:t>
            </a:r>
          </a:p>
          <a:p>
            <a:r>
              <a:rPr lang="en-US" sz="2800" dirty="0"/>
              <a:t>Facies </a:t>
            </a:r>
            <a:r>
              <a:rPr lang="en-US" sz="2800" dirty="0" err="1"/>
              <a:t>febris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Corvisar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nephritica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mitralis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25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color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Cyanosis – central / </a:t>
            </a:r>
            <a:r>
              <a:rPr lang="en-US" sz="2400" dirty="0" err="1"/>
              <a:t>acrocyanosis</a:t>
            </a:r>
            <a:endParaRPr lang="en-US" sz="2400" dirty="0"/>
          </a:p>
          <a:p>
            <a:r>
              <a:rPr lang="en-US" sz="2400" dirty="0"/>
              <a:t>Pallor</a:t>
            </a:r>
          </a:p>
          <a:p>
            <a:r>
              <a:rPr lang="en-US" sz="2400" dirty="0"/>
              <a:t>Hyperemia</a:t>
            </a:r>
          </a:p>
          <a:p>
            <a:r>
              <a:rPr lang="en-US" sz="2400" dirty="0"/>
              <a:t>Jaundice - Icterus</a:t>
            </a: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Pigmentation – hyper, hypo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Rash=Exanthema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11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– texture, hydration, turgor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smooth</a:t>
            </a:r>
          </a:p>
          <a:p>
            <a:r>
              <a:rPr lang="en-US" sz="3200" dirty="0"/>
              <a:t>rough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/>
              <a:t>dry</a:t>
            </a:r>
          </a:p>
          <a:p>
            <a:r>
              <a:rPr lang="en-US" sz="4000" dirty="0"/>
              <a:t>wet</a:t>
            </a:r>
          </a:p>
          <a:p>
            <a:r>
              <a:rPr lang="en-US" sz="4000" dirty="0"/>
              <a:t>oily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1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Dehydration signs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classical signs of dehyd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1" y="1788088"/>
            <a:ext cx="9275717" cy="44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7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368929"/>
            <a:ext cx="8911687" cy="1280890"/>
          </a:xfrm>
        </p:spPr>
        <p:txBody>
          <a:bodyPr/>
          <a:lstStyle/>
          <a:p>
            <a:r>
              <a:rPr lang="en-US" dirty="0"/>
              <a:t>Nails</a:t>
            </a:r>
            <a:endParaRPr lang="ru-RU" dirty="0"/>
          </a:p>
        </p:txBody>
      </p:sp>
      <p:pic>
        <p:nvPicPr>
          <p:cNvPr id="10244" name="Picture 4" descr="Картинки по запросу nail signs of systemic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02" y="924176"/>
            <a:ext cx="7593065" cy="57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5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 </a:t>
            </a:r>
            <a:r>
              <a:rPr lang="en-US" sz="2400" dirty="0"/>
              <a:t>ash hand before and after, wear gloves where appropriate </a:t>
            </a:r>
          </a:p>
          <a:p>
            <a:r>
              <a:rPr lang="en-US" sz="3200" b="1" dirty="0"/>
              <a:t>I </a:t>
            </a:r>
            <a:r>
              <a:rPr lang="en-US" sz="2400" dirty="0" err="1"/>
              <a:t>ntroduce</a:t>
            </a:r>
            <a:r>
              <a:rPr lang="en-US" sz="2400" dirty="0"/>
              <a:t> yourself to the patient and seek his or her consent</a:t>
            </a:r>
          </a:p>
          <a:p>
            <a:r>
              <a:rPr lang="en-US" sz="3200" b="1" dirty="0"/>
              <a:t>P </a:t>
            </a:r>
            <a:r>
              <a:rPr lang="en-US" sz="2400" dirty="0" err="1"/>
              <a:t>osition</a:t>
            </a:r>
            <a:r>
              <a:rPr lang="en-US" sz="2400" dirty="0"/>
              <a:t> the patient correctly</a:t>
            </a:r>
          </a:p>
          <a:p>
            <a:r>
              <a:rPr lang="en-US" sz="3200" b="1" dirty="0"/>
              <a:t>E </a:t>
            </a:r>
            <a:r>
              <a:rPr lang="en-US" sz="2400" dirty="0" err="1"/>
              <a:t>xpose</a:t>
            </a:r>
            <a:r>
              <a:rPr lang="en-US" sz="2400" dirty="0"/>
              <a:t> the patient as needed</a:t>
            </a:r>
          </a:p>
          <a:p>
            <a:r>
              <a:rPr lang="en-US" sz="3200" b="1" dirty="0"/>
              <a:t>R </a:t>
            </a:r>
            <a:r>
              <a:rPr lang="en-US" sz="2400" dirty="0" err="1"/>
              <a:t>ight</a:t>
            </a:r>
            <a:r>
              <a:rPr lang="en-US" sz="2400" dirty="0"/>
              <a:t> side of the bed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987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nail signs of systemic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04" y="374904"/>
            <a:ext cx="9641608" cy="60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5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Vital signs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Body temperature</a:t>
            </a:r>
          </a:p>
          <a:p>
            <a:endParaRPr lang="en-US" sz="3200" dirty="0"/>
          </a:p>
          <a:p>
            <a:r>
              <a:rPr lang="en-US" sz="3200" dirty="0"/>
              <a:t>Pulse</a:t>
            </a:r>
          </a:p>
          <a:p>
            <a:endParaRPr lang="en-US" sz="3200" dirty="0"/>
          </a:p>
          <a:p>
            <a:r>
              <a:rPr lang="en-US" sz="3200" dirty="0"/>
              <a:t>Blood pressure</a:t>
            </a:r>
          </a:p>
          <a:p>
            <a:endParaRPr lang="en-US" sz="3200" dirty="0"/>
          </a:p>
          <a:p>
            <a:r>
              <a:rPr lang="en-US" sz="3200" dirty="0"/>
              <a:t>Respiratory rate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2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Body temperature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952198"/>
              </p:ext>
            </p:extLst>
          </p:nvPr>
        </p:nvGraphicFramePr>
        <p:xfrm>
          <a:off x="2589213" y="2133600"/>
          <a:ext cx="8915400" cy="369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2123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Normal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Fever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/>
                        <a:t>Mouth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37,8</a:t>
                      </a:r>
                      <a:r>
                        <a:rPr lang="en-US" sz="2800" baseline="0" dirty="0"/>
                        <a:t> ˚C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&gt;37,3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40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/>
                        <a:t>Axilla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36,4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˚C</a:t>
                      </a:r>
                      <a:endParaRPr lang="ru-RU" sz="28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&gt;36,9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28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/>
                        <a:t>Rectum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˚C</a:t>
                      </a:r>
                      <a:endParaRPr lang="ru-RU" sz="28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&gt;37,7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2800" dirty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55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and febrile body temperature ranges (rectal temperatures)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33928"/>
              </p:ext>
            </p:extLst>
          </p:nvPr>
        </p:nvGraphicFramePr>
        <p:xfrm>
          <a:off x="2211572" y="2209163"/>
          <a:ext cx="9516141" cy="4117208"/>
        </p:xfrm>
        <a:graphic>
          <a:graphicData uri="http://schemas.openxmlformats.org/drawingml/2006/table">
            <a:tbl>
              <a:tblPr/>
              <a:tblGrid>
                <a:gridCol w="317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823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BODY TEMPERATURE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°C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°F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Normal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37–38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98.6–100.4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Mild/low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38.1–39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100.5–102.2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Moderate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39.1–40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102.2–104.0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High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40.1–41.1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104.1–106.0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Hyperpyrexia</a:t>
                      </a:r>
                      <a:r>
                        <a:rPr lang="en-US" sz="2400" baseline="30000">
                          <a:effectLst/>
                          <a:latin typeface="inherit"/>
                        </a:rPr>
                        <a:t>a</a:t>
                      </a:r>
                      <a:endParaRPr lang="en-US" sz="2400">
                        <a:effectLst/>
                        <a:latin typeface="inherit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&gt;41.1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&gt;106.0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7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Smell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984" y="1408176"/>
            <a:ext cx="9346628" cy="450304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Notable </a:t>
            </a:r>
            <a:r>
              <a:rPr lang="en-US" sz="2800" b="1" dirty="0" err="1">
                <a:solidFill>
                  <a:schemeClr val="accent1"/>
                </a:solidFill>
              </a:rPr>
              <a:t>odour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18309"/>
              </p:ext>
            </p:extLst>
          </p:nvPr>
        </p:nvGraphicFramePr>
        <p:xfrm>
          <a:off x="2029968" y="1905000"/>
          <a:ext cx="8906256" cy="447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smell of rotting apples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Sickly sweet smell of patients with ketoacidosis – diabetes mellitus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/>
                        <a:t>the smell of chocolate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Sweet</a:t>
                      </a:r>
                      <a:r>
                        <a:rPr lang="en-US" sz="2400" baseline="0" dirty="0"/>
                        <a:t> smell of acute lever failure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/>
                        <a:t>Fish breath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Ammoniacal</a:t>
                      </a:r>
                      <a:r>
                        <a:rPr lang="en-US" sz="2400" baseline="0" dirty="0"/>
                        <a:t> – </a:t>
                      </a:r>
                      <a:r>
                        <a:rPr lang="en-US" sz="2400" baseline="0" dirty="0" err="1"/>
                        <a:t>ureamic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odour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/>
                        <a:t>Smell of </a:t>
                      </a:r>
                      <a:r>
                        <a:rPr lang="en-US" sz="2400" dirty="0" err="1"/>
                        <a:t>sigarette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Smoking patient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38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624110"/>
            <a:ext cx="7171680" cy="58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85" y="1761424"/>
            <a:ext cx="10276334" cy="47163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7166" y="258566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dirty="0"/>
              <a:t>What symptoms (patient complaints, objective data) can you identify at each stage of the fever</a:t>
            </a:r>
            <a:r>
              <a:rPr lang="ru-RU" sz="2800" dirty="0"/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8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epomedicine.com/wp-content/uploads/2017/11/fever-patter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85" y="427874"/>
            <a:ext cx="7965205" cy="61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65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od Pressure Measurement - Clinical Examin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224" y="140983"/>
            <a:ext cx="11950802" cy="65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Lymphatic nodules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580" y="359664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14765"/>
              </p:ext>
            </p:extLst>
          </p:nvPr>
        </p:nvGraphicFramePr>
        <p:xfrm>
          <a:off x="1752866" y="1597794"/>
          <a:ext cx="9511114" cy="446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647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95">
                <a:tc>
                  <a:txBody>
                    <a:bodyPr/>
                    <a:lstStyle/>
                    <a:p>
                      <a:r>
                        <a:rPr lang="en-US" sz="2000" b="1" dirty="0"/>
                        <a:t>Size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Normal nodes in adults are &lt;0.5 cm in diameter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95">
                <a:tc>
                  <a:txBody>
                    <a:bodyPr/>
                    <a:lstStyle/>
                    <a:p>
                      <a:r>
                        <a:rPr lang="en-US" sz="2000" b="1" dirty="0"/>
                        <a:t>Attachments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Lymph nodes fixed to deep structures or skin suggest malignancy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588">
                <a:tc>
                  <a:txBody>
                    <a:bodyPr/>
                    <a:lstStyle/>
                    <a:p>
                      <a:r>
                        <a:rPr lang="en-US" sz="2000" b="1" dirty="0"/>
                        <a:t>Consistency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Normal nodes feel soft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in Hodgkin’s disease they are characteristically ‘rubbery’, in tuberculosis they may be ‘matted’, and in metastatic cancer they feel hard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6618">
                <a:tc>
                  <a:txBody>
                    <a:bodyPr/>
                    <a:lstStyle/>
                    <a:p>
                      <a:r>
                        <a:rPr lang="en-US" sz="2000" b="1" dirty="0"/>
                        <a:t>Tenderness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Acute viral or bacterial infection, including infectious mononucleosis, dental sepsis and tonsillitis, causes tender, variably enlarged lymph nodes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92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impression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What can you see at the first glance at the patient?</a:t>
            </a:r>
          </a:p>
          <a:p>
            <a:r>
              <a:rPr lang="en-US" sz="2800" dirty="0"/>
              <a:t>Habitus</a:t>
            </a:r>
          </a:p>
          <a:p>
            <a:r>
              <a:rPr lang="en-US" sz="2800" dirty="0"/>
              <a:t>level of consciousness</a:t>
            </a:r>
          </a:p>
          <a:p>
            <a:r>
              <a:rPr lang="en-US" sz="2800" dirty="0"/>
              <a:t>patient position, posture, gait</a:t>
            </a:r>
          </a:p>
          <a:p>
            <a:r>
              <a:rPr lang="en-US" sz="2800" dirty="0"/>
              <a:t>body type</a:t>
            </a:r>
            <a:r>
              <a:rPr lang="ru-RU" sz="2800" dirty="0"/>
              <a:t> – </a:t>
            </a:r>
            <a:r>
              <a:rPr lang="en-US" sz="2800" dirty="0"/>
              <a:t>constitution</a:t>
            </a:r>
          </a:p>
          <a:p>
            <a:r>
              <a:rPr lang="en-US" sz="2800" dirty="0"/>
              <a:t>Vital signs</a:t>
            </a:r>
          </a:p>
          <a:p>
            <a:r>
              <a:rPr lang="en-US" sz="2800" dirty="0"/>
              <a:t>Nutrition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23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795" y="177601"/>
            <a:ext cx="8672363" cy="5637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2804" y="5909913"/>
            <a:ext cx="8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Calor</a:t>
            </a:r>
            <a:r>
              <a:rPr lang="en-US" b="1" dirty="0"/>
              <a:t>                </a:t>
            </a:r>
            <a:r>
              <a:rPr lang="en-US" b="1" dirty="0" err="1"/>
              <a:t>Rubor</a:t>
            </a:r>
            <a:r>
              <a:rPr lang="en-US" b="1" dirty="0"/>
              <a:t>                   Tumor                  Dolor              </a:t>
            </a:r>
            <a:r>
              <a:rPr lang="en-US" b="1" dirty="0" err="1"/>
              <a:t>Functio</a:t>
            </a:r>
            <a:r>
              <a:rPr lang="en-US" b="1" dirty="0"/>
              <a:t> </a:t>
            </a:r>
            <a:r>
              <a:rPr lang="en-US" b="1" dirty="0" err="1"/>
              <a:t>laesa</a:t>
            </a:r>
            <a:r>
              <a:rPr lang="en-US" b="1" dirty="0"/>
              <a:t>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8219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53" y="259881"/>
            <a:ext cx="9426973" cy="66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593" y="160044"/>
            <a:ext cx="4331369" cy="65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13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7" y="403167"/>
            <a:ext cx="6000802" cy="62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1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62" y="420303"/>
            <a:ext cx="5623650" cy="61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628650"/>
            <a:ext cx="80105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Level of consciousness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533012"/>
              </p:ext>
            </p:extLst>
          </p:nvPr>
        </p:nvGraphicFramePr>
        <p:xfrm>
          <a:off x="2117559" y="1710644"/>
          <a:ext cx="8162222" cy="5147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Obnibulation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Somnolention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Stupor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Sopor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Coma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1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Patient position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Active</a:t>
            </a:r>
          </a:p>
          <a:p>
            <a:endParaRPr lang="en-US" sz="3600" dirty="0"/>
          </a:p>
          <a:p>
            <a:r>
              <a:rPr lang="en-US" sz="3600" dirty="0"/>
              <a:t>Passive</a:t>
            </a:r>
          </a:p>
          <a:p>
            <a:endParaRPr lang="en-US" sz="3600" dirty="0"/>
          </a:p>
          <a:p>
            <a:r>
              <a:rPr lang="en-US" sz="3600" dirty="0"/>
              <a:t>Forced position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472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464" y="327258"/>
            <a:ext cx="9096302" cy="53973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24605" y="6021427"/>
            <a:ext cx="1635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Normostenic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1197" y="6021427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Asthenic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1909" y="6021427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Hypersthenic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5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Overweighting and obesity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339254"/>
              </p:ext>
            </p:extLst>
          </p:nvPr>
        </p:nvGraphicFramePr>
        <p:xfrm>
          <a:off x="2281187" y="1904998"/>
          <a:ext cx="9490510" cy="3918285"/>
        </p:xfrm>
        <a:graphic>
          <a:graphicData uri="http://schemas.openxmlformats.org/drawingml/2006/table">
            <a:tbl>
              <a:tblPr/>
              <a:tblGrid>
                <a:gridCol w="474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7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BMI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Classification</a:t>
                      </a:r>
                      <a:r>
                        <a:rPr lang="en-US" sz="2400" b="1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[16]</a:t>
                      </a:r>
                      <a:endParaRPr lang="en-US" sz="2400" b="1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&lt; 18.5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underweight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18.5–24.9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normal 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25.0–29.9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overweight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30.0–34.9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class I obesity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35.0–39.9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class II obesity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≥ 40.0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 class III obesity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2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1. Trends in obesity prevalence among adults aged 20 and over (age adjusted) and youth aged 2–19 years: United States, 1999–2000 through 2015–201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93" y="118460"/>
            <a:ext cx="9200180" cy="64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9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Waist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070031"/>
              </p:ext>
            </p:extLst>
          </p:nvPr>
        </p:nvGraphicFramePr>
        <p:xfrm>
          <a:off x="2368296" y="1783080"/>
          <a:ext cx="8613648" cy="3847790"/>
        </p:xfrm>
        <a:graphic>
          <a:graphicData uri="http://schemas.openxmlformats.org/drawingml/2006/table">
            <a:tbl>
              <a:tblPr/>
              <a:tblGrid>
                <a:gridCol w="424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54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</a:t>
                      </a: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(visceral) obesity</a:t>
                      </a: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5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≤40 inches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(≤ 102 cm) 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 in (&gt; 102 cm)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95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≤ 35 inches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(≤ 88 cm)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&gt; 35 in (&gt; 88 cm)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5063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1775</TotalTime>
  <Words>474</Words>
  <Application>Microsoft Office PowerPoint</Application>
  <PresentationFormat>Широкоэкранный</PresentationFormat>
  <Paragraphs>165</Paragraphs>
  <Slides>35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inherit</vt:lpstr>
      <vt:lpstr>Times New Roman</vt:lpstr>
      <vt:lpstr>Wingdings 3</vt:lpstr>
      <vt:lpstr>Легкий дым</vt:lpstr>
      <vt:lpstr>Physical examination</vt:lpstr>
      <vt:lpstr>How to start</vt:lpstr>
      <vt:lpstr>First impression</vt:lpstr>
      <vt:lpstr>Level of consciousness</vt:lpstr>
      <vt:lpstr>Patient position</vt:lpstr>
      <vt:lpstr>Презентация PowerPoint</vt:lpstr>
      <vt:lpstr>Overweighting and obesity</vt:lpstr>
      <vt:lpstr>Презентация PowerPoint</vt:lpstr>
      <vt:lpstr>Waist Circumference</vt:lpstr>
      <vt:lpstr>Презентация PowerPoint</vt:lpstr>
      <vt:lpstr>The waist-hip ratio  or waist-to-hip ratio (WHR) </vt:lpstr>
      <vt:lpstr>Презентация PowerPoint</vt:lpstr>
      <vt:lpstr>Weight loss</vt:lpstr>
      <vt:lpstr>Face</vt:lpstr>
      <vt:lpstr>Diagnostic faces</vt:lpstr>
      <vt:lpstr>Skin color </vt:lpstr>
      <vt:lpstr>Skin – texture, hydration, turgor  </vt:lpstr>
      <vt:lpstr>Dehydration signs</vt:lpstr>
      <vt:lpstr>Nails</vt:lpstr>
      <vt:lpstr>Презентация PowerPoint</vt:lpstr>
      <vt:lpstr>Vital signs</vt:lpstr>
      <vt:lpstr>Body temperature </vt:lpstr>
      <vt:lpstr>Normal and febrile body temperature ranges (rectal temperatures)</vt:lpstr>
      <vt:lpstr>Smell</vt:lpstr>
      <vt:lpstr>Презентация PowerPoint</vt:lpstr>
      <vt:lpstr>What symptoms (patient complaints, objective data) can you identify at each stage of the fever?</vt:lpstr>
      <vt:lpstr>Презентация PowerPoint</vt:lpstr>
      <vt:lpstr>Презентация PowerPoint</vt:lpstr>
      <vt:lpstr>Lymphatic nodules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examination</dc:title>
  <dc:creator>Gaukhar Kurmanova</dc:creator>
  <cp:lastModifiedBy>Диана Сундетова</cp:lastModifiedBy>
  <cp:revision>38</cp:revision>
  <dcterms:created xsi:type="dcterms:W3CDTF">2020-01-15T16:49:32Z</dcterms:created>
  <dcterms:modified xsi:type="dcterms:W3CDTF">2022-09-10T03:24:04Z</dcterms:modified>
</cp:coreProperties>
</file>